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71" r:id="rId5"/>
    <p:sldId id="264" r:id="rId6"/>
    <p:sldId id="262" r:id="rId7"/>
    <p:sldId id="272" r:id="rId8"/>
    <p:sldId id="257" r:id="rId9"/>
    <p:sldId id="273" r:id="rId10"/>
    <p:sldId id="265" r:id="rId11"/>
    <p:sldId id="258" r:id="rId12"/>
    <p:sldId id="268" r:id="rId13"/>
    <p:sldId id="266" r:id="rId14"/>
    <p:sldId id="269" r:id="rId15"/>
    <p:sldId id="267" r:id="rId16"/>
    <p:sldId id="259" r:id="rId17"/>
    <p:sldId id="26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708" autoAdjust="0"/>
  </p:normalViewPr>
  <p:slideViewPr>
    <p:cSldViewPr snapToGrid="0" snapToObjects="1">
      <p:cViewPr varScale="1">
        <p:scale>
          <a:sx n="89" d="100"/>
          <a:sy n="89" d="100"/>
        </p:scale>
        <p:origin x="-120" y="-9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2F90-E0E0-384A-BAE3-26A0C2ED8AF3}" type="datetimeFigureOut">
              <a:rPr lang="en-US" smtClean="0"/>
              <a:t>06/06/2017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5749-4DE6-B34E-9F53-EF2C5F86A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2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2F90-E0E0-384A-BAE3-26A0C2ED8AF3}" type="datetimeFigureOut">
              <a:rPr lang="en-US" smtClean="0"/>
              <a:t>06/06/2017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5749-4DE6-B34E-9F53-EF2C5F86A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51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2F90-E0E0-384A-BAE3-26A0C2ED8AF3}" type="datetimeFigureOut">
              <a:rPr lang="en-US" smtClean="0"/>
              <a:t>06/06/2017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5749-4DE6-B34E-9F53-EF2C5F86A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51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2F90-E0E0-384A-BAE3-26A0C2ED8AF3}" type="datetimeFigureOut">
              <a:rPr lang="en-US" smtClean="0"/>
              <a:t>06/06/2017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5749-4DE6-B34E-9F53-EF2C5F86A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9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2F90-E0E0-384A-BAE3-26A0C2ED8AF3}" type="datetimeFigureOut">
              <a:rPr lang="en-US" smtClean="0"/>
              <a:t>06/06/2017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5749-4DE6-B34E-9F53-EF2C5F86A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7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2F90-E0E0-384A-BAE3-26A0C2ED8AF3}" type="datetimeFigureOut">
              <a:rPr lang="en-US" smtClean="0"/>
              <a:t>06/06/2017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5749-4DE6-B34E-9F53-EF2C5F86A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1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2F90-E0E0-384A-BAE3-26A0C2ED8AF3}" type="datetimeFigureOut">
              <a:rPr lang="en-US" smtClean="0"/>
              <a:t>06/06/2017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5749-4DE6-B34E-9F53-EF2C5F86A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97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2F90-E0E0-384A-BAE3-26A0C2ED8AF3}" type="datetimeFigureOut">
              <a:rPr lang="en-US" smtClean="0"/>
              <a:t>06/06/2017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5749-4DE6-B34E-9F53-EF2C5F86A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10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2F90-E0E0-384A-BAE3-26A0C2ED8AF3}" type="datetimeFigureOut">
              <a:rPr lang="en-US" smtClean="0"/>
              <a:t>06/06/2017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5749-4DE6-B34E-9F53-EF2C5F86A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49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2F90-E0E0-384A-BAE3-26A0C2ED8AF3}" type="datetimeFigureOut">
              <a:rPr lang="en-US" smtClean="0"/>
              <a:t>06/06/2017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5749-4DE6-B34E-9F53-EF2C5F86A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81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2F90-E0E0-384A-BAE3-26A0C2ED8AF3}" type="datetimeFigureOut">
              <a:rPr lang="en-US" smtClean="0"/>
              <a:t>06/06/2017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5749-4DE6-B34E-9F53-EF2C5F86A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0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E2F90-E0E0-384A-BAE3-26A0C2ED8AF3}" type="datetimeFigureOut">
              <a:rPr lang="en-US" smtClean="0"/>
              <a:t>06/06/2017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A5749-4DE6-B34E-9F53-EF2C5F86A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0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iPM</a:t>
            </a:r>
            <a:r>
              <a:rPr lang="en-GB" dirty="0" smtClean="0"/>
              <a:t> Review</a:t>
            </a:r>
            <a:endParaRPr lang="en-GB" dirty="0"/>
          </a:p>
        </p:txBody>
      </p:sp>
      <p:pic>
        <p:nvPicPr>
          <p:cNvPr id="3" name="Picture 2" descr="new ipm logo copy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45" y="3843022"/>
            <a:ext cx="6311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49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distance tool can be used for grading two points by the same distance, providing those two points follow a straight line, for example the width </a:t>
            </a:r>
            <a:r>
              <a:rPr lang="en-GB" dirty="0" smtClean="0"/>
              <a:t>of a symmetrical pattern.</a:t>
            </a:r>
            <a:endParaRPr lang="en-GB" dirty="0"/>
          </a:p>
          <a:p>
            <a:r>
              <a:rPr lang="en-GB" dirty="0"/>
              <a:t>The point tool is used for grading points that need to move individually, for example, the </a:t>
            </a:r>
            <a:r>
              <a:rPr lang="en-GB" dirty="0" smtClean="0"/>
              <a:t>strap</a:t>
            </a:r>
            <a:endParaRPr lang="en-GB" dirty="0"/>
          </a:p>
          <a:p>
            <a:endParaRPr lang="en-US" dirty="0"/>
          </a:p>
        </p:txBody>
      </p:sp>
      <p:pic>
        <p:nvPicPr>
          <p:cNvPr id="5" name="Content Placeholder 4" descr="Screen Shot 2016-10-19 at 18.01.56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00" r="-19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567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6-02-03 at 15.50.20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1" t="17284" r="21062" b="52424"/>
          <a:stretch/>
        </p:blipFill>
        <p:spPr>
          <a:xfrm>
            <a:off x="4247177" y="1600200"/>
            <a:ext cx="4625143" cy="27658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Grading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8474"/>
            <a:ext cx="4088674" cy="4837690"/>
          </a:xfrm>
        </p:spPr>
        <p:txBody>
          <a:bodyPr>
            <a:noAutofit/>
          </a:bodyPr>
          <a:lstStyle/>
          <a:p>
            <a:r>
              <a:rPr lang="en-GB" sz="2000" dirty="0" smtClean="0"/>
              <a:t>How to use the Distance Revision tool:</a:t>
            </a:r>
          </a:p>
          <a:p>
            <a:pPr lvl="1"/>
            <a:r>
              <a:rPr lang="en-GB" sz="2000" dirty="0"/>
              <a:t>S</a:t>
            </a:r>
            <a:r>
              <a:rPr lang="en-GB" sz="2000" dirty="0" smtClean="0"/>
              <a:t>elect both points that you would like to grade and increase the millimetre measurement by the total width grade or the total height grade. </a:t>
            </a:r>
          </a:p>
          <a:p>
            <a:pPr lvl="1"/>
            <a:r>
              <a:rPr lang="en-GB" sz="2000" dirty="0" smtClean="0"/>
              <a:t>Tick the box that makes the increase apply to both </a:t>
            </a:r>
            <a:r>
              <a:rPr lang="en-GB" sz="2000" dirty="0" smtClean="0"/>
              <a:t>ends </a:t>
            </a: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/>
              <a:t>How to use the Point Revision tool</a:t>
            </a:r>
          </a:p>
          <a:p>
            <a:pPr lvl="1"/>
            <a:r>
              <a:rPr lang="en-GB" sz="2000" dirty="0" smtClean="0"/>
              <a:t>Select </a:t>
            </a:r>
            <a:r>
              <a:rPr lang="en-GB" sz="2000" dirty="0" smtClean="0"/>
              <a:t>the desired point and input the grade measurement in the X and/or Y axis, in the Move category.</a:t>
            </a:r>
            <a:endParaRPr lang="en-GB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1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0917" y="209098"/>
            <a:ext cx="8229600" cy="1143000"/>
          </a:xfrm>
        </p:spPr>
        <p:txBody>
          <a:bodyPr/>
          <a:lstStyle/>
          <a:p>
            <a:r>
              <a:rPr lang="en-GB" dirty="0" smtClean="0"/>
              <a:t>Grading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You can also pre-set grade sizes and have grades </a:t>
            </a:r>
            <a:r>
              <a:rPr lang="en-GB" dirty="0" smtClean="0"/>
              <a:t>produced </a:t>
            </a:r>
            <a:r>
              <a:rPr lang="en-GB" dirty="0" smtClean="0"/>
              <a:t>automatically </a:t>
            </a:r>
            <a:r>
              <a:rPr lang="en-GB" dirty="0" smtClean="0"/>
              <a:t>onto </a:t>
            </a:r>
            <a:r>
              <a:rPr lang="en-GB" dirty="0" smtClean="0"/>
              <a:t>separate labelled layers. </a:t>
            </a:r>
            <a:endParaRPr lang="en-GB" dirty="0"/>
          </a:p>
          <a:p>
            <a:r>
              <a:rPr lang="en-GB" dirty="0" smtClean="0"/>
              <a:t>This information can be transferred between different pattern documents.</a:t>
            </a:r>
            <a:endParaRPr lang="en-US" dirty="0"/>
          </a:p>
        </p:txBody>
      </p:sp>
      <p:pic>
        <p:nvPicPr>
          <p:cNvPr id="7" name="Content Placeholder 6" descr="Screen Shot 2016-10-19 at 17.52.20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39" b="-14039"/>
          <a:stretch>
            <a:fillRect/>
          </a:stretch>
        </p:blipFill>
        <p:spPr>
          <a:xfrm>
            <a:off x="4869383" y="-169145"/>
            <a:ext cx="4038600" cy="4525963"/>
          </a:xfrm>
        </p:spPr>
      </p:pic>
      <p:pic>
        <p:nvPicPr>
          <p:cNvPr id="9" name="Picture 8" descr="Screen Shot 2016-10-19 at 18.19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09" y="3341071"/>
            <a:ext cx="4038600" cy="37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96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Measuring: </a:t>
            </a:r>
            <a:r>
              <a:rPr lang="en-GB" dirty="0" smtClean="0"/>
              <a:t>Grading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Measurement tool</a:t>
            </a:r>
          </a:p>
          <a:p>
            <a:pPr lvl="1"/>
            <a:r>
              <a:rPr lang="en-GB" dirty="0" smtClean="0"/>
              <a:t>This tool allows you to measure the distance between two points as well as measure the length of a selected path. </a:t>
            </a:r>
          </a:p>
          <a:p>
            <a:pPr lvl="1"/>
            <a:r>
              <a:rPr lang="en-GB" dirty="0" smtClean="0"/>
              <a:t>All measurements are stored in the </a:t>
            </a:r>
            <a:r>
              <a:rPr lang="en-GB" dirty="0" smtClean="0"/>
              <a:t>Grading Variable </a:t>
            </a:r>
            <a:r>
              <a:rPr lang="en-GB" dirty="0" smtClean="0"/>
              <a:t>Palette.</a:t>
            </a:r>
          </a:p>
        </p:txBody>
      </p:sp>
      <p:pic>
        <p:nvPicPr>
          <p:cNvPr id="5" name="Content Placeholder 4" descr="Screen Shot 2017-06-06 at 16.12.23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2" r="-11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7730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Measuring: </a:t>
            </a:r>
            <a:r>
              <a:rPr lang="en-GB" dirty="0" smtClean="0"/>
              <a:t>Segment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Segment Tool</a:t>
            </a:r>
            <a:endParaRPr lang="en-GB" dirty="0" smtClean="0"/>
          </a:p>
          <a:p>
            <a:pPr lvl="1"/>
            <a:r>
              <a:rPr lang="en-GB" dirty="0" smtClean="0"/>
              <a:t>The first section of the Segment tool box allows you to have live feedback of a measurement of a selected or multiple selected paths.</a:t>
            </a:r>
            <a:endParaRPr lang="en-GB" dirty="0" smtClean="0"/>
          </a:p>
          <a:p>
            <a:pPr lvl="1"/>
            <a:r>
              <a:rPr lang="en-GB" dirty="0" smtClean="0"/>
              <a:t>These measurements aren’t remotely stored but can be annotated onto the pattern using the length comment tool.</a:t>
            </a:r>
            <a:endParaRPr lang="en-GB" dirty="0" smtClean="0"/>
          </a:p>
        </p:txBody>
      </p:sp>
      <p:pic>
        <p:nvPicPr>
          <p:cNvPr id="5" name="Content Placeholder 4" descr="Screen Shot 2016-10-19 at 17.47.58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09" r="-7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7604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DB Palette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The DB Palette (Database Palette) allows you to store patterns and blocks in a management file.</a:t>
            </a:r>
          </a:p>
          <a:p>
            <a:r>
              <a:rPr lang="en-GB" dirty="0" smtClean="0"/>
              <a:t>This allows you to input pre-existing patterns into the new documents including all their information.</a:t>
            </a:r>
            <a:endParaRPr lang="en-US" dirty="0"/>
          </a:p>
        </p:txBody>
      </p:sp>
      <p:pic>
        <p:nvPicPr>
          <p:cNvPr id="7" name="Content Placeholder 6" descr="Screen Shot 2016-10-21 at 13.02.07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54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034" y="1573743"/>
            <a:ext cx="3667055" cy="4525963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Printing your patterns works in the same manner as all illustrator files. </a:t>
            </a:r>
          </a:p>
          <a:p>
            <a:r>
              <a:rPr lang="en-GB" sz="2400" dirty="0" smtClean="0"/>
              <a:t>File – Print – Print</a:t>
            </a:r>
            <a:endParaRPr lang="en-GB" sz="2400" dirty="0"/>
          </a:p>
          <a:p>
            <a:pPr lvl="1"/>
            <a:r>
              <a:rPr lang="en-GB" dirty="0" smtClean="0"/>
              <a:t>Ensure the Scaling option is set to ‘Do Not Scale’</a:t>
            </a:r>
          </a:p>
          <a:p>
            <a:pPr lvl="1"/>
            <a:r>
              <a:rPr lang="en-GB" dirty="0" smtClean="0"/>
              <a:t>‘Media Size’ must be set to the same size as the original document</a:t>
            </a:r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7-06-06 at 16.24.23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21" b="-6721"/>
          <a:stretch>
            <a:fillRect/>
          </a:stretch>
        </p:blipFill>
        <p:spPr>
          <a:xfrm>
            <a:off x="3885610" y="779552"/>
            <a:ext cx="5258390" cy="5892952"/>
          </a:xfrm>
        </p:spPr>
      </p:pic>
    </p:spTree>
    <p:extLst>
      <p:ext uri="{BB962C8B-B14F-4D97-AF65-F5344CB8AC3E}">
        <p14:creationId xmlns:p14="http://schemas.microsoft.com/office/powerpoint/2010/main" val="1911209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Combining with Illustrator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12034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The </a:t>
            </a:r>
            <a:r>
              <a:rPr lang="en-GB" sz="2800" dirty="0" err="1" smtClean="0"/>
              <a:t>iPM</a:t>
            </a:r>
            <a:r>
              <a:rPr lang="en-GB" sz="2800" dirty="0" smtClean="0"/>
              <a:t> plug-in tools are designed to aid the Illustrator software. </a:t>
            </a:r>
            <a:r>
              <a:rPr lang="en-US" sz="2800" dirty="0"/>
              <a:t>Y</a:t>
            </a:r>
            <a:r>
              <a:rPr lang="en-US" sz="2800" dirty="0" smtClean="0"/>
              <a:t>ou </a:t>
            </a:r>
            <a:r>
              <a:rPr lang="en-US" sz="2800" dirty="0" smtClean="0"/>
              <a:t>will still need to use all the illustrator tools and functions to complete tasks.</a:t>
            </a:r>
            <a:endParaRPr lang="en-US" sz="2800" dirty="0" smtClean="0"/>
          </a:p>
          <a:p>
            <a:r>
              <a:rPr lang="en-US" sz="2800" dirty="0" smtClean="0"/>
              <a:t>For example, adjusting the handles, moving and copying patterns are </a:t>
            </a:r>
            <a:r>
              <a:rPr lang="en-GB" sz="2800" dirty="0"/>
              <a:t>still controlled by the traditional Illustrator tools.</a:t>
            </a:r>
          </a:p>
          <a:p>
            <a:r>
              <a:rPr lang="en-GB" sz="2800" dirty="0" smtClean="0"/>
              <a:t>The </a:t>
            </a:r>
            <a:r>
              <a:rPr lang="en-GB" sz="2800" dirty="0" err="1" smtClean="0"/>
              <a:t>iPM</a:t>
            </a:r>
            <a:r>
              <a:rPr lang="en-GB" sz="2800" dirty="0" smtClean="0"/>
              <a:t> plug-in allows </a:t>
            </a:r>
            <a:r>
              <a:rPr lang="en-GB" sz="2800" dirty="0" smtClean="0"/>
              <a:t>you </a:t>
            </a:r>
            <a:r>
              <a:rPr lang="en-GB" sz="2800" dirty="0" smtClean="0"/>
              <a:t>to take th</a:t>
            </a:r>
            <a:r>
              <a:rPr lang="en-GB" sz="2800" dirty="0" smtClean="0"/>
              <a:t>e illustrator software one step further, providing more possibilities for product developers and technical designers. </a:t>
            </a:r>
            <a:endParaRPr lang="en-GB" sz="280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93861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iPM</a:t>
            </a:r>
            <a:r>
              <a:rPr lang="en-GB" dirty="0" smtClean="0"/>
              <a:t> for Commercial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Allows you to open and read your commercial patterns from factories</a:t>
            </a:r>
          </a:p>
          <a:p>
            <a:r>
              <a:rPr lang="en-GB" dirty="0" smtClean="0"/>
              <a:t>Visualise and alter the patterns</a:t>
            </a:r>
          </a:p>
          <a:p>
            <a:r>
              <a:rPr lang="en-GB" dirty="0" smtClean="0"/>
              <a:t>Modify shapes</a:t>
            </a:r>
          </a:p>
          <a:p>
            <a:r>
              <a:rPr lang="en-GB" dirty="0" smtClean="0"/>
              <a:t>Check grades</a:t>
            </a:r>
          </a:p>
          <a:p>
            <a:r>
              <a:rPr lang="en-GB" dirty="0" smtClean="0"/>
              <a:t>Or draft and grade your patterns from scratch and send them over to factories</a:t>
            </a:r>
          </a:p>
        </p:txBody>
      </p:sp>
    </p:spTree>
    <p:extLst>
      <p:ext uri="{BB962C8B-B14F-4D97-AF65-F5344CB8AC3E}">
        <p14:creationId xmlns:p14="http://schemas.microsoft.com/office/powerpoint/2010/main" val="126368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5114"/>
          </a:xfrm>
        </p:spPr>
        <p:txBody>
          <a:bodyPr>
            <a:normAutofit fontScale="85000" lnSpcReduction="10000"/>
          </a:bodyPr>
          <a:lstStyle/>
          <a:p>
            <a:r>
              <a:rPr lang="en-GB" sz="3300" dirty="0" err="1" smtClean="0"/>
              <a:t>iPM</a:t>
            </a:r>
            <a:r>
              <a:rPr lang="en-GB" sz="3300" dirty="0" smtClean="0"/>
              <a:t> </a:t>
            </a:r>
            <a:r>
              <a:rPr lang="en-GB" sz="3300" dirty="0"/>
              <a:t>(</a:t>
            </a:r>
            <a:r>
              <a:rPr lang="en-GB" sz="3300" dirty="0" smtClean="0"/>
              <a:t>Illustrator </a:t>
            </a:r>
            <a:r>
              <a:rPr lang="en-GB" sz="3300" dirty="0"/>
              <a:t>P</a:t>
            </a:r>
            <a:r>
              <a:rPr lang="en-GB" sz="3300" dirty="0" smtClean="0"/>
              <a:t>attern Making System) is an Adobe Illustrator plug-in designed to assist in the creation of patterns.</a:t>
            </a:r>
          </a:p>
          <a:p>
            <a:r>
              <a:rPr lang="en-GB" sz="3300" dirty="0" smtClean="0"/>
              <a:t>The main benefit of this plug-in is that it is a simpler version of existing software packages that aid with building/adapting patterns and </a:t>
            </a:r>
            <a:r>
              <a:rPr lang="en-GB" sz="3300" dirty="0" smtClean="0"/>
              <a:t>digitally grading them. </a:t>
            </a:r>
            <a:endParaRPr lang="en-GB" sz="3300" dirty="0" smtClean="0"/>
          </a:p>
          <a:p>
            <a:r>
              <a:rPr lang="en-GB" sz="3300" dirty="0" smtClean="0"/>
              <a:t>The plug-in is specifically useful for students and small business as it is easy to use and costs </a:t>
            </a:r>
            <a:r>
              <a:rPr lang="en-GB" sz="3300" dirty="0" smtClean="0"/>
              <a:t>effective, </a:t>
            </a:r>
            <a:r>
              <a:rPr lang="en-GB" sz="3300" dirty="0" smtClean="0"/>
              <a:t>however, the quality of the plug-in means that this software will be an asset to a business of any size.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7855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Introducing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018" y="1600200"/>
            <a:ext cx="756458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Typically, when using CAM (computer aided manufacture) to adapt patterns, you are required to digitise your hand-made patterns in order to input them into your desired software.</a:t>
            </a:r>
          </a:p>
          <a:p>
            <a:r>
              <a:rPr lang="en-GB" dirty="0" smtClean="0"/>
              <a:t>However, </a:t>
            </a:r>
            <a:r>
              <a:rPr lang="en-GB" dirty="0" err="1" smtClean="0"/>
              <a:t>iPM</a:t>
            </a:r>
            <a:r>
              <a:rPr lang="en-GB" dirty="0" smtClean="0"/>
              <a:t> doesn’t require a digitiser</a:t>
            </a:r>
            <a:r>
              <a:rPr lang="en-GB" dirty="0"/>
              <a:t> </a:t>
            </a:r>
            <a:r>
              <a:rPr lang="en-GB" dirty="0" smtClean="0"/>
              <a:t>as you can input patterns quickly and easily by scanning them in using a normal </a:t>
            </a:r>
            <a:r>
              <a:rPr lang="en-GB" dirty="0" smtClean="0"/>
              <a:t>scanner or by taking an  accurate picture of the pattern.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6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84" y="1597968"/>
            <a:ext cx="2924974" cy="2436456"/>
          </a:xfrm>
        </p:spPr>
        <p:txBody>
          <a:bodyPr/>
          <a:lstStyle/>
          <a:p>
            <a:r>
              <a:rPr lang="en-GB" dirty="0" smtClean="0"/>
              <a:t>Photograph of Block</a:t>
            </a:r>
            <a:endParaRPr lang="en-GB" dirty="0"/>
          </a:p>
        </p:txBody>
      </p:sp>
      <p:pic>
        <p:nvPicPr>
          <p:cNvPr id="7" name="Content Placeholder 6" descr="Screen Shot 2016-10-21 at 15.18.2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58" r="-21858"/>
          <a:stretch>
            <a:fillRect/>
          </a:stretch>
        </p:blipFill>
        <p:spPr>
          <a:xfrm>
            <a:off x="3114829" y="144755"/>
            <a:ext cx="5875760" cy="6584825"/>
          </a:xfrm>
        </p:spPr>
      </p:pic>
    </p:spTree>
    <p:extLst>
      <p:ext uri="{BB962C8B-B14F-4D97-AF65-F5344CB8AC3E}">
        <p14:creationId xmlns:p14="http://schemas.microsoft.com/office/powerpoint/2010/main" val="393997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1236"/>
            <a:ext cx="5122673" cy="1143000"/>
          </a:xfrm>
        </p:spPr>
        <p:txBody>
          <a:bodyPr/>
          <a:lstStyle/>
          <a:p>
            <a:r>
              <a:rPr lang="en-GB" dirty="0" smtClean="0"/>
              <a:t>Introducing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Patterns are best introduced as blocks (without a seam allowance) when adapting and grading.</a:t>
            </a:r>
          </a:p>
          <a:p>
            <a:r>
              <a:rPr lang="en-GB" dirty="0" smtClean="0"/>
              <a:t>Once </a:t>
            </a:r>
            <a:r>
              <a:rPr lang="en-GB" dirty="0" smtClean="0"/>
              <a:t>images of the block are in Illustrator</a:t>
            </a:r>
            <a:r>
              <a:rPr lang="en-GB" dirty="0" smtClean="0"/>
              <a:t>. </a:t>
            </a:r>
            <a:r>
              <a:rPr lang="en-GB" dirty="0" smtClean="0"/>
              <a:t>Trace over the block using the pen tool or any other traditional illustrator </a:t>
            </a:r>
            <a:r>
              <a:rPr lang="en-GB" dirty="0" smtClean="0"/>
              <a:t>tools </a:t>
            </a:r>
            <a:r>
              <a:rPr lang="en-GB" dirty="0" smtClean="0"/>
              <a:t>to complete an exact trace. </a:t>
            </a:r>
          </a:p>
          <a:p>
            <a:r>
              <a:rPr lang="en-GB" dirty="0" smtClean="0"/>
              <a:t>The fewer anchor points the better as these will become your grading points</a:t>
            </a:r>
            <a:r>
              <a:rPr lang="en-GB" dirty="0" smtClean="0"/>
              <a:t>. You can also add in anchor points in places yo</a:t>
            </a:r>
            <a:r>
              <a:rPr lang="en-GB" dirty="0" smtClean="0"/>
              <a:t>u need to control the grade on the pattern shape.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Screen Shot 2016-10-19 at 17.37.10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1" t="16565" r="3436" b="444"/>
          <a:stretch/>
        </p:blipFill>
        <p:spPr>
          <a:xfrm>
            <a:off x="5076294" y="331236"/>
            <a:ext cx="3953004" cy="6192227"/>
          </a:xfrm>
        </p:spPr>
      </p:pic>
      <p:sp>
        <p:nvSpPr>
          <p:cNvPr id="6" name="TextBox 5"/>
          <p:cNvSpPr txBox="1"/>
          <p:nvPr/>
        </p:nvSpPr>
        <p:spPr>
          <a:xfrm>
            <a:off x="3639048" y="6552001"/>
            <a:ext cx="428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Traced half and then reflected for accuracy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76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Patterns from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7677143" cy="92246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There are two main sets of tools which can be used to create/alter patterns in </a:t>
            </a:r>
            <a:r>
              <a:rPr lang="en-GB" sz="2400" dirty="0" err="1" smtClean="0"/>
              <a:t>iPM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Screen Shot 2016-10-19 at 17.47.58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09" r="-7009"/>
          <a:stretch>
            <a:fillRect/>
          </a:stretch>
        </p:blipFill>
        <p:spPr>
          <a:xfrm>
            <a:off x="4905075" y="2056806"/>
            <a:ext cx="4038600" cy="4525963"/>
          </a:xfrm>
        </p:spPr>
      </p:pic>
      <p:sp>
        <p:nvSpPr>
          <p:cNvPr id="6" name="Rectangle 5"/>
          <p:cNvSpPr/>
          <p:nvPr/>
        </p:nvSpPr>
        <p:spPr>
          <a:xfrm>
            <a:off x="457200" y="304899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The Segment Tools are designed to notch, adjust and measure the patterns accurately and easily. They can also be used to add pattern annotation.</a:t>
            </a:r>
          </a:p>
        </p:txBody>
      </p:sp>
    </p:spTree>
    <p:extLst>
      <p:ext uri="{BB962C8B-B14F-4D97-AF65-F5344CB8AC3E}">
        <p14:creationId xmlns:p14="http://schemas.microsoft.com/office/powerpoint/2010/main" val="323089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Patterns from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914" y="2815992"/>
            <a:ext cx="4038600" cy="2049710"/>
          </a:xfrm>
        </p:spPr>
        <p:txBody>
          <a:bodyPr>
            <a:normAutofit/>
          </a:bodyPr>
          <a:lstStyle/>
          <a:p>
            <a:r>
              <a:rPr lang="en-GB" sz="2400" dirty="0"/>
              <a:t>The Seam Allowance Tool is designed to create seam allowances. It automatically applies the seam allowance onto a separate layer.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Screen Shot 2017-06-06 at 16.08.42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79" r="-6879"/>
          <a:stretch>
            <a:fillRect/>
          </a:stretch>
        </p:blipFill>
        <p:spPr>
          <a:xfrm>
            <a:off x="4213441" y="1184320"/>
            <a:ext cx="4804402" cy="5384179"/>
          </a:xfrm>
        </p:spPr>
      </p:pic>
    </p:spTree>
    <p:extLst>
      <p:ext uri="{BB962C8B-B14F-4D97-AF65-F5344CB8AC3E}">
        <p14:creationId xmlns:p14="http://schemas.microsoft.com/office/powerpoint/2010/main" val="233935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898"/>
            <a:ext cx="8229600" cy="1143000"/>
          </a:xfrm>
        </p:spPr>
        <p:txBody>
          <a:bodyPr/>
          <a:lstStyle/>
          <a:p>
            <a:r>
              <a:rPr lang="en-GB" dirty="0" smtClean="0"/>
              <a:t>Grading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8953"/>
            <a:ext cx="5153892" cy="3656161"/>
          </a:xfrm>
        </p:spPr>
        <p:txBody>
          <a:bodyPr>
            <a:noAutofit/>
          </a:bodyPr>
          <a:lstStyle/>
          <a:p>
            <a:r>
              <a:rPr lang="en-GB" sz="2400" dirty="0"/>
              <a:t>Patterns must be in block form in order to grade </a:t>
            </a:r>
            <a:r>
              <a:rPr lang="en-GB" sz="2400" dirty="0" smtClean="0"/>
              <a:t>them (without seam allowance).</a:t>
            </a:r>
            <a:endParaRPr lang="en-GB" sz="2400" dirty="0" smtClean="0"/>
          </a:p>
          <a:p>
            <a:r>
              <a:rPr lang="en-GB" sz="2400" dirty="0" smtClean="0"/>
              <a:t>The best tools to grade with are the distance revision tool and the point revision </a:t>
            </a:r>
            <a:r>
              <a:rPr lang="en-GB" sz="2400" dirty="0"/>
              <a:t>tool. </a:t>
            </a:r>
            <a:r>
              <a:rPr lang="en-GB" sz="2400" dirty="0" smtClean="0"/>
              <a:t>Using these tools </a:t>
            </a:r>
            <a:r>
              <a:rPr lang="en-GB" sz="2400" dirty="0"/>
              <a:t>makes grading quicker and more efficient as you no longer have to input </a:t>
            </a:r>
            <a:r>
              <a:rPr lang="en-GB" sz="2400" dirty="0" smtClean="0"/>
              <a:t>information for each point. </a:t>
            </a:r>
          </a:p>
        </p:txBody>
      </p:sp>
      <p:pic>
        <p:nvPicPr>
          <p:cNvPr id="8" name="Content Placeholder 7" descr="Screen Shot 2016-02-03 at 15.45.58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t="4869" r="12010" b="11951"/>
          <a:stretch/>
        </p:blipFill>
        <p:spPr>
          <a:xfrm>
            <a:off x="6054897" y="2387925"/>
            <a:ext cx="2432113" cy="2267187"/>
          </a:xfrm>
        </p:spPr>
      </p:pic>
    </p:spTree>
    <p:extLst>
      <p:ext uri="{BB962C8B-B14F-4D97-AF65-F5344CB8AC3E}">
        <p14:creationId xmlns:p14="http://schemas.microsoft.com/office/powerpoint/2010/main" val="285750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22"/>
            <a:ext cx="8229600" cy="1143000"/>
          </a:xfrm>
        </p:spPr>
        <p:txBody>
          <a:bodyPr/>
          <a:lstStyle/>
          <a:p>
            <a:r>
              <a:rPr lang="en-GB" dirty="0" smtClean="0"/>
              <a:t>Grading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465"/>
            <a:ext cx="4209344" cy="5468257"/>
          </a:xfrm>
        </p:spPr>
        <p:txBody>
          <a:bodyPr>
            <a:noAutofit/>
          </a:bodyPr>
          <a:lstStyle/>
          <a:p>
            <a:r>
              <a:rPr lang="en-GB" sz="2400" dirty="0" smtClean="0"/>
              <a:t>To </a:t>
            </a:r>
            <a:r>
              <a:rPr lang="en-GB" sz="2400" dirty="0" smtClean="0"/>
              <a:t>support the </a:t>
            </a:r>
            <a:r>
              <a:rPr lang="en-GB" sz="2400" dirty="0" smtClean="0"/>
              <a:t>Grading </a:t>
            </a:r>
            <a:r>
              <a:rPr lang="en-GB" sz="2400" dirty="0" smtClean="0"/>
              <a:t>tools there are two palettes; </a:t>
            </a:r>
            <a:r>
              <a:rPr lang="en-GB" sz="2400" dirty="0" smtClean="0"/>
              <a:t>Grading Information </a:t>
            </a:r>
            <a:r>
              <a:rPr lang="en-GB" sz="2400" dirty="0" smtClean="0"/>
              <a:t>and </a:t>
            </a:r>
            <a:r>
              <a:rPr lang="en-GB" sz="2400" dirty="0" smtClean="0"/>
              <a:t>Grading </a:t>
            </a:r>
            <a:r>
              <a:rPr lang="en-GB" sz="2400" dirty="0" smtClean="0"/>
              <a:t>Variable </a:t>
            </a:r>
          </a:p>
          <a:p>
            <a:pPr lvl="1"/>
            <a:r>
              <a:rPr lang="en-GB" dirty="0" smtClean="0"/>
              <a:t>Grading </a:t>
            </a:r>
            <a:r>
              <a:rPr lang="en-GB" dirty="0" smtClean="0"/>
              <a:t>Information: This palette informs you of the corrections you have made, you can edit key information here too. </a:t>
            </a:r>
          </a:p>
          <a:p>
            <a:pPr lvl="1"/>
            <a:r>
              <a:rPr lang="en-GB" dirty="0" smtClean="0"/>
              <a:t>Grading </a:t>
            </a:r>
            <a:r>
              <a:rPr lang="en-GB" dirty="0" smtClean="0"/>
              <a:t>Variable: This palette stores variable information such as measurements. </a:t>
            </a:r>
          </a:p>
        </p:txBody>
      </p:sp>
      <p:pic>
        <p:nvPicPr>
          <p:cNvPr id="4" name="Picture 3" descr="Screen Shot 2017-06-06 at 16.09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11" y="1146740"/>
            <a:ext cx="4092145" cy="56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15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898</Words>
  <Application>Microsoft Macintosh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iPM Review</vt:lpstr>
      <vt:lpstr>Introduction</vt:lpstr>
      <vt:lpstr>Introducing Patterns</vt:lpstr>
      <vt:lpstr>Photograph of Block</vt:lpstr>
      <vt:lpstr>Introducing Patterns</vt:lpstr>
      <vt:lpstr>Creating Patterns from Blocks</vt:lpstr>
      <vt:lpstr>Creating Patterns from Blocks</vt:lpstr>
      <vt:lpstr>Grading Tools</vt:lpstr>
      <vt:lpstr>Grading Tools</vt:lpstr>
      <vt:lpstr>Grading Tools</vt:lpstr>
      <vt:lpstr>Grading Tools</vt:lpstr>
      <vt:lpstr>Grading Tools</vt:lpstr>
      <vt:lpstr>Measuring: Grading Tools</vt:lpstr>
      <vt:lpstr>Measuring: Segment Tools</vt:lpstr>
      <vt:lpstr>DB Palette</vt:lpstr>
      <vt:lpstr>Printing</vt:lpstr>
      <vt:lpstr>Combining with Illustrator Tools</vt:lpstr>
      <vt:lpstr>iPM for Commercial Use</vt:lpstr>
    </vt:vector>
  </TitlesOfParts>
  <Company>DMU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iPM Review</dc:title>
  <dc:creator>itms_build itms</dc:creator>
  <cp:lastModifiedBy>itms_build itms</cp:lastModifiedBy>
  <cp:revision>48</cp:revision>
  <dcterms:created xsi:type="dcterms:W3CDTF">2016-02-03T14:01:36Z</dcterms:created>
  <dcterms:modified xsi:type="dcterms:W3CDTF">2017-06-06T15:27:56Z</dcterms:modified>
</cp:coreProperties>
</file>